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8" r:id="rId2"/>
    <p:sldId id="315" r:id="rId3"/>
    <p:sldId id="309" r:id="rId4"/>
    <p:sldId id="314" r:id="rId5"/>
    <p:sldId id="310" r:id="rId6"/>
    <p:sldId id="302" r:id="rId7"/>
    <p:sldId id="294" r:id="rId8"/>
    <p:sldId id="320" r:id="rId9"/>
    <p:sldId id="325" r:id="rId10"/>
    <p:sldId id="295" r:id="rId11"/>
    <p:sldId id="292" r:id="rId12"/>
    <p:sldId id="311" r:id="rId13"/>
    <p:sldId id="290" r:id="rId14"/>
    <p:sldId id="291" r:id="rId15"/>
    <p:sldId id="305" r:id="rId16"/>
    <p:sldId id="277" r:id="rId17"/>
    <p:sldId id="331" r:id="rId18"/>
    <p:sldId id="299" r:id="rId19"/>
    <p:sldId id="296" r:id="rId20"/>
    <p:sldId id="293" r:id="rId21"/>
    <p:sldId id="297" r:id="rId22"/>
    <p:sldId id="303" r:id="rId23"/>
    <p:sldId id="319" r:id="rId24"/>
    <p:sldId id="307" r:id="rId25"/>
    <p:sldId id="321" r:id="rId26"/>
    <p:sldId id="322" r:id="rId27"/>
    <p:sldId id="326" r:id="rId28"/>
    <p:sldId id="308" r:id="rId29"/>
    <p:sldId id="304" r:id="rId30"/>
    <p:sldId id="330" r:id="rId31"/>
    <p:sldId id="298" r:id="rId3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D90D"/>
    <a:srgbClr val="F2960E"/>
    <a:srgbClr val="33CC33"/>
    <a:srgbClr val="FFFFFF"/>
    <a:srgbClr val="FFFF66"/>
    <a:srgbClr val="0066CC"/>
    <a:srgbClr val="0066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0" autoAdjust="0"/>
    <p:restoredTop sz="94605" autoAdjust="0"/>
  </p:normalViewPr>
  <p:slideViewPr>
    <p:cSldViewPr snapToGrid="0">
      <p:cViewPr varScale="1">
        <p:scale>
          <a:sx n="108" d="100"/>
          <a:sy n="108" d="100"/>
        </p:scale>
        <p:origin x="15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29BC164-C884-43B6-B039-058909EFEF14}" type="datetimeFigureOut">
              <a:rPr lang="en-US" smtClean="0"/>
              <a:t>12/7/2017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CBB53BD-4336-42D0-97C9-7194EF0D93F3}" type="slidenum">
              <a:rPr lang="en-US" smtClean="0"/>
              <a:t>‹#›</a:t>
            </a:fld>
            <a:endParaRPr lang="en-US"/>
          </a:p>
        </p:txBody>
      </p:sp>
    </p:spTree>
    <p:extLst>
      <p:ext uri="{BB962C8B-B14F-4D97-AF65-F5344CB8AC3E}">
        <p14:creationId xmlns:p14="http://schemas.microsoft.com/office/powerpoint/2010/main" val="279388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B53BD-4336-42D0-97C9-7194EF0D93F3}" type="slidenum">
              <a:rPr lang="en-US" smtClean="0"/>
              <a:t>24</a:t>
            </a:fld>
            <a:endParaRPr lang="en-US"/>
          </a:p>
        </p:txBody>
      </p:sp>
    </p:spTree>
    <p:extLst>
      <p:ext uri="{BB962C8B-B14F-4D97-AF65-F5344CB8AC3E}">
        <p14:creationId xmlns:p14="http://schemas.microsoft.com/office/powerpoint/2010/main" val="41174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B53BD-4336-42D0-97C9-7194EF0D93F3}" type="slidenum">
              <a:rPr lang="en-US" smtClean="0"/>
              <a:t>30</a:t>
            </a:fld>
            <a:endParaRPr lang="en-US"/>
          </a:p>
        </p:txBody>
      </p:sp>
    </p:spTree>
    <p:extLst>
      <p:ext uri="{BB962C8B-B14F-4D97-AF65-F5344CB8AC3E}">
        <p14:creationId xmlns:p14="http://schemas.microsoft.com/office/powerpoint/2010/main" val="411743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prstGeom prst="rect">
            <a:avLst/>
          </a:prstGeom>
        </p:spPr>
        <p:txBody>
          <a:bodyPr/>
          <a:lstStyle/>
          <a:p>
            <a:r>
              <a:rPr lang="en-US" dirty="0"/>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93A8D79-4476-4B71-981D-E1423478FB4E}" type="datetimeFigureOut">
              <a:rPr lang="en-US"/>
              <a:pPr>
                <a:defRPr/>
              </a:pPr>
              <a:t>12/7/2017</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7463173-8E0D-4F93-A5F2-A35AA7EA512D}" type="slidenum">
              <a:rPr lang="en-US"/>
              <a:pPr>
                <a:defRPr/>
              </a:pPr>
              <a:t>‹#›</a:t>
            </a:fld>
            <a:endParaRPr lang="en-US" dirty="0"/>
          </a:p>
        </p:txBody>
      </p:sp>
    </p:spTree>
    <p:extLst>
      <p:ext uri="{BB962C8B-B14F-4D97-AF65-F5344CB8AC3E}">
        <p14:creationId xmlns:p14="http://schemas.microsoft.com/office/powerpoint/2010/main" val="125672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964DBCA-F8F9-49B8-9DF6-D86A825C1ED6}" type="datetimeFigureOut">
              <a:rPr lang="en-US"/>
              <a:pPr>
                <a:defRPr/>
              </a:pPr>
              <a:t>12/7/2017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6C9F10B-9153-47F3-B04F-CED916FBBE2F}" type="slidenum">
              <a:rPr lang="en-US"/>
              <a:pPr>
                <a:defRPr/>
              </a:pPr>
              <a:t>‹#›</a:t>
            </a:fld>
            <a:endParaRPr lang="en-US" dirty="0"/>
          </a:p>
        </p:txBody>
      </p:sp>
    </p:spTree>
    <p:extLst>
      <p:ext uri="{BB962C8B-B14F-4D97-AF65-F5344CB8AC3E}">
        <p14:creationId xmlns:p14="http://schemas.microsoft.com/office/powerpoint/2010/main" val="3838258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57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DontThrowAway_slide.jpg"/>
          <p:cNvPicPr>
            <a:picLocks noChangeAspect="1"/>
          </p:cNvPicPr>
          <p:nvPr userDrawn="1"/>
        </p:nvPicPr>
        <p:blipFill>
          <a:blip r:embed="rId5">
            <a:extLst>
              <a:ext uri="{28A0092B-C50C-407E-A947-70E740481C1C}">
                <a14:useLocalDpi xmlns:a14="http://schemas.microsoft.com/office/drawing/2010/main" val="0"/>
              </a:ext>
            </a:extLst>
          </a:blip>
          <a:srcRect t="17097"/>
          <a:stretch>
            <a:fillRect/>
          </a:stretch>
        </p:blipFill>
        <p:spPr bwMode="auto">
          <a:xfrm>
            <a:off x="307975" y="228600"/>
            <a:ext cx="2406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806700" y="398463"/>
            <a:ext cx="607536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descr="SMART-FINAL.jpg"/>
          <p:cNvPicPr>
            <a:picLocks noChangeAspect="1"/>
          </p:cNvPicPr>
          <p:nvPr userDrawn="1"/>
        </p:nvPicPr>
        <p:blipFill>
          <a:blip r:embed="rId7">
            <a:extLst>
              <a:ext uri="{28A0092B-C50C-407E-A947-70E740481C1C}">
                <a14:useLocalDpi xmlns:a14="http://schemas.microsoft.com/office/drawing/2010/main" val="0"/>
              </a:ext>
            </a:extLst>
          </a:blip>
          <a:srcRect r="54607" b="22842"/>
          <a:stretch>
            <a:fillRect/>
          </a:stretch>
        </p:blipFill>
        <p:spPr bwMode="auto">
          <a:xfrm>
            <a:off x="7342188" y="6196013"/>
            <a:ext cx="16478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32" r:id="rId2"/>
    <p:sldLayoutId id="2147483830"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smartasn.org/"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martasn.org/" TargetMode="External"/><Relationship Id="rId2" Type="http://schemas.openxmlformats.org/officeDocument/2006/relationships/hyperlink" Target="mailto:jackie@kingmgmt.org" TargetMode="Externa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bwMode="auto">
          <a:xfrm>
            <a:off x="457200" y="1143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      </a:t>
            </a:r>
          </a:p>
        </p:txBody>
      </p:sp>
      <p:sp>
        <p:nvSpPr>
          <p:cNvPr id="4099" name="TextBox 6"/>
          <p:cNvSpPr txBox="1">
            <a:spLocks noChangeArrowheads="1"/>
          </p:cNvSpPr>
          <p:nvPr/>
        </p:nvSpPr>
        <p:spPr bwMode="auto">
          <a:xfrm>
            <a:off x="533400" y="1752600"/>
            <a:ext cx="8305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dirty="0"/>
              <a:t>Collecting Textiles:</a:t>
            </a:r>
            <a:r>
              <a:rPr lang="en-US" altLang="en-US" sz="3600" dirty="0"/>
              <a:t> </a:t>
            </a:r>
          </a:p>
          <a:p>
            <a:pPr algn="ctr" eaLnBrk="1" hangingPunct="1"/>
            <a:r>
              <a:rPr lang="en-US" altLang="en-US" sz="3600" dirty="0"/>
              <a:t>Make It Work for Your Community</a:t>
            </a:r>
          </a:p>
          <a:p>
            <a:pPr algn="ctr" eaLnBrk="1" hangingPunct="1"/>
            <a:r>
              <a:rPr lang="en-US" altLang="en-US" sz="3600" dirty="0"/>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6071" y="3212642"/>
            <a:ext cx="6172200" cy="1250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bwMode="auto">
          <a:xfrm>
            <a:off x="457200" y="1371600"/>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dirty="0"/>
              <a:t>Where Does Recycled Clothing Go?</a:t>
            </a:r>
            <a:endParaRPr lang="en-US" altLang="en-US" sz="3600" b="1" dirty="0"/>
          </a:p>
        </p:txBody>
      </p:sp>
      <p:sp>
        <p:nvSpPr>
          <p:cNvPr id="11267" name="TextBox 6"/>
          <p:cNvSpPr txBox="1">
            <a:spLocks noChangeArrowheads="1"/>
          </p:cNvSpPr>
          <p:nvPr/>
        </p:nvSpPr>
        <p:spPr bwMode="auto">
          <a:xfrm>
            <a:off x="457200" y="23622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800" dirty="0"/>
              <a:t> 45% used for secondhand apparel</a:t>
            </a:r>
          </a:p>
          <a:p>
            <a:pPr eaLnBrk="1" hangingPunct="1">
              <a:buFont typeface="Arial" charset="0"/>
              <a:buChar char="•"/>
            </a:pPr>
            <a:r>
              <a:rPr lang="en-US" altLang="en-US" sz="2800" dirty="0"/>
              <a:t> 30% become wiping and polishing cloths</a:t>
            </a:r>
          </a:p>
          <a:p>
            <a:pPr eaLnBrk="1" hangingPunct="1">
              <a:buFont typeface="Arial" charset="0"/>
              <a:buChar char="•"/>
            </a:pPr>
            <a:r>
              <a:rPr lang="en-US" altLang="en-US" sz="2800" dirty="0"/>
              <a:t> 20% reprocessed into fibers</a:t>
            </a:r>
          </a:p>
          <a:p>
            <a:pPr eaLnBrk="1" hangingPunct="1">
              <a:buFont typeface="Arial" charset="0"/>
              <a:buChar char="•"/>
            </a:pPr>
            <a:r>
              <a:rPr lang="en-US" altLang="en-US" sz="2800" dirty="0"/>
              <a:t> 5% is unusable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bwMode="auto">
          <a:xfrm>
            <a:off x="533400" y="1511300"/>
            <a:ext cx="8229600" cy="69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dirty="0"/>
              <a:t>Can Textiles Be Recycled? </a:t>
            </a:r>
            <a:endParaRPr lang="en-US" altLang="en-US" sz="9600" b="1" dirty="0">
              <a:solidFill>
                <a:srgbClr val="00B050"/>
              </a:solidFill>
            </a:endParaRPr>
          </a:p>
        </p:txBody>
      </p:sp>
      <p:sp>
        <p:nvSpPr>
          <p:cNvPr id="8195" name="TextBox 6"/>
          <p:cNvSpPr txBox="1">
            <a:spLocks noChangeArrowheads="1"/>
          </p:cNvSpPr>
          <p:nvPr/>
        </p:nvSpPr>
        <p:spPr bwMode="auto">
          <a:xfrm>
            <a:off x="457200" y="2590800"/>
            <a:ext cx="86868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800" dirty="0"/>
              <a:t> Oldest form of recycling </a:t>
            </a:r>
          </a:p>
          <a:p>
            <a:pPr eaLnBrk="1" hangingPunct="1">
              <a:buFont typeface="Arial" charset="0"/>
              <a:buChar char="•"/>
            </a:pPr>
            <a:r>
              <a:rPr lang="en-US" altLang="en-US" sz="2800" dirty="0"/>
              <a:t> Annually… </a:t>
            </a:r>
          </a:p>
          <a:p>
            <a:pPr lvl="1" eaLnBrk="1" hangingPunct="1">
              <a:buFont typeface="Arial" charset="0"/>
              <a:buChar char="•"/>
            </a:pPr>
            <a:r>
              <a:rPr lang="en-US" altLang="en-US" sz="2800" dirty="0"/>
              <a:t> Average person discards 81 lbs of clothing</a:t>
            </a:r>
          </a:p>
          <a:p>
            <a:pPr lvl="1" eaLnBrk="1" hangingPunct="1">
              <a:buFont typeface="Arial" charset="0"/>
              <a:buChar char="•"/>
            </a:pPr>
            <a:r>
              <a:rPr lang="en-US" altLang="en-US" sz="2800" dirty="0"/>
              <a:t> SMART/charities divert 4 billion lbs. of waste</a:t>
            </a:r>
          </a:p>
          <a:p>
            <a:pPr lvl="1" eaLnBrk="1" hangingPunct="1">
              <a:buFont typeface="Arial" charset="0"/>
              <a:buChar char="•"/>
            </a:pPr>
            <a:r>
              <a:rPr lang="en-US" altLang="en-US" sz="2800" dirty="0"/>
              <a:t> SMART is reducing the world’s carbon footprint</a:t>
            </a:r>
          </a:p>
          <a:p>
            <a:pPr lvl="1" eaLnBrk="1" hangingPunct="1">
              <a:buFont typeface="Arial" charset="0"/>
              <a:buChar char="•"/>
            </a:pPr>
            <a:r>
              <a:rPr lang="en-US" altLang="en-US" sz="2800" dirty="0"/>
              <a:t> Only 16% of textiles currently being diverted</a:t>
            </a:r>
          </a:p>
          <a:p>
            <a:pPr eaLnBrk="1" hangingPunct="1">
              <a:buFont typeface="Arial" charset="0"/>
              <a:buChar char="•"/>
            </a:pPr>
            <a:r>
              <a:rPr lang="en-US" altLang="en-US" sz="2800" dirty="0"/>
              <a:t> Remember – </a:t>
            </a:r>
            <a:r>
              <a:rPr lang="en-US" altLang="en-US" sz="2800" i="1" u="sng" dirty="0"/>
              <a:t>Donate, Recycle, Don’t Throw Away!</a:t>
            </a:r>
          </a:p>
          <a:p>
            <a:pPr eaLnBrk="1" hangingPunct="1">
              <a:buFont typeface="Arial" charset="0"/>
              <a:buChar char="•"/>
            </a:pPr>
            <a:endParaRPr lang="en-US" altLang="en-US" sz="2800" dirty="0"/>
          </a:p>
        </p:txBody>
      </p:sp>
      <p:sp>
        <p:nvSpPr>
          <p:cNvPr id="8197" name="Text Box 5"/>
          <p:cNvSpPr txBox="1">
            <a:spLocks noChangeArrowheads="1"/>
          </p:cNvSpPr>
          <p:nvPr/>
        </p:nvSpPr>
        <p:spPr bwMode="auto">
          <a:xfrm>
            <a:off x="6451600" y="977900"/>
            <a:ext cx="24257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9600" b="1">
                <a:solidFill>
                  <a:srgbClr val="00B050"/>
                </a:solidFill>
                <a:latin typeface="Calibri" pitchFamily="34" charset="0"/>
              </a:rPr>
              <a:t>Yes!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par>
                          <p:cTn id="8" fill="hold" nodeType="afterGroup">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95300" y="1422400"/>
            <a:ext cx="8229600" cy="5118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defRPr/>
            </a:pPr>
            <a:r>
              <a:rPr lang="en-US" b="1" spc="-150" dirty="0"/>
              <a:t>How Are Textiles Reuse &amp; Recycling Industries Different Today?</a:t>
            </a:r>
            <a:br>
              <a:rPr lang="en-US" dirty="0"/>
            </a:br>
            <a:br>
              <a:rPr lang="en-US" sz="3200" dirty="0"/>
            </a:br>
            <a:r>
              <a:rPr lang="en-US" sz="2800" dirty="0"/>
              <a:t>The industry (process) has not changed in hundreds of years. What has changed is the industry is becoming more transparent and now being recognized by both Charities and regulators as having a positive environmental impact as a recyclable and an </a:t>
            </a:r>
            <a:br>
              <a:rPr lang="en-US" sz="2800" dirty="0"/>
            </a:br>
            <a:r>
              <a:rPr lang="en-US" sz="2800" dirty="0"/>
              <a:t>economic sector.</a:t>
            </a:r>
            <a:br>
              <a:rPr lang="en-US" sz="3200" dirty="0"/>
            </a:b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bwMode="auto">
          <a:xfrm>
            <a:off x="457200" y="1295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dirty="0"/>
              <a:t>Textile Recycling Drives Economy</a:t>
            </a:r>
            <a:endParaRPr lang="en-US" altLang="en-US" sz="3600" b="1" dirty="0"/>
          </a:p>
        </p:txBody>
      </p:sp>
      <p:sp>
        <p:nvSpPr>
          <p:cNvPr id="14339" name="TextBox 6"/>
          <p:cNvSpPr txBox="1">
            <a:spLocks noChangeArrowheads="1"/>
          </p:cNvSpPr>
          <p:nvPr/>
        </p:nvSpPr>
        <p:spPr bwMode="auto">
          <a:xfrm>
            <a:off x="457200" y="2362200"/>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800"/>
              <a:t> Revenue stream for recycling agencies  </a:t>
            </a:r>
          </a:p>
          <a:p>
            <a:pPr eaLnBrk="1" hangingPunct="1">
              <a:buFont typeface="Arial" charset="0"/>
              <a:buChar char="•"/>
            </a:pPr>
            <a:r>
              <a:rPr lang="en-US" altLang="en-US" sz="2800"/>
              <a:t> Creates jobs</a:t>
            </a:r>
          </a:p>
          <a:p>
            <a:pPr eaLnBrk="1" hangingPunct="1">
              <a:buFont typeface="Arial" charset="0"/>
              <a:buChar char="•"/>
            </a:pPr>
            <a:r>
              <a:rPr lang="en-US" altLang="en-US" sz="2800"/>
              <a:t> Funds charitable initiatives </a:t>
            </a:r>
          </a:p>
          <a:p>
            <a:pPr eaLnBrk="1" hangingPunct="1">
              <a:buFont typeface="Arial" charset="0"/>
              <a:buChar char="•"/>
            </a:pPr>
            <a:r>
              <a:rPr lang="en-US" altLang="en-US" sz="2800"/>
              <a:t> Promotes small business</a:t>
            </a:r>
          </a:p>
          <a:p>
            <a:pPr eaLnBrk="1" hangingPunct="1">
              <a:buFont typeface="Arial" charset="0"/>
              <a:buChar char="•"/>
            </a:pPr>
            <a:r>
              <a:rPr lang="en-US" altLang="en-US" sz="2800"/>
              <a:t> Encourages recycled product development</a:t>
            </a:r>
          </a:p>
          <a:p>
            <a:pPr eaLnBrk="1" hangingPunct="1">
              <a:buFont typeface="Arial" charset="0"/>
              <a:buChar char="•"/>
            </a:pPr>
            <a:r>
              <a:rPr lang="en-US" altLang="en-US" sz="2800"/>
              <a:t> Provides affordable clothing opportunity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bwMode="auto">
          <a:xfrm>
            <a:off x="457200" y="1765300"/>
            <a:ext cx="82296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b="1" dirty="0"/>
              <a:t>Can Businesses Recycle Textiles? </a:t>
            </a:r>
            <a:endParaRPr lang="en-US" altLang="en-US" sz="6000" b="1" dirty="0">
              <a:solidFill>
                <a:srgbClr val="00B050"/>
              </a:solidFill>
            </a:endParaRPr>
          </a:p>
        </p:txBody>
      </p:sp>
      <p:sp>
        <p:nvSpPr>
          <p:cNvPr id="15363" name="TextBox 6"/>
          <p:cNvSpPr txBox="1">
            <a:spLocks noChangeArrowheads="1"/>
          </p:cNvSpPr>
          <p:nvPr/>
        </p:nvSpPr>
        <p:spPr bwMode="auto">
          <a:xfrm>
            <a:off x="457200" y="2362200"/>
            <a:ext cx="8305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800"/>
              <a:t> Healthcare facilities</a:t>
            </a:r>
          </a:p>
          <a:p>
            <a:pPr eaLnBrk="1" hangingPunct="1">
              <a:buFont typeface="Arial" charset="0"/>
              <a:buChar char="•"/>
            </a:pPr>
            <a:r>
              <a:rPr lang="en-US" altLang="en-US" sz="2800"/>
              <a:t> Hotels and hospitality facilities</a:t>
            </a:r>
          </a:p>
          <a:p>
            <a:pPr eaLnBrk="1" hangingPunct="1">
              <a:buFont typeface="Arial" charset="0"/>
              <a:buChar char="•"/>
            </a:pPr>
            <a:r>
              <a:rPr lang="en-US" altLang="en-US" sz="2800"/>
              <a:t> Textile &amp; paper mills/manufacturers</a:t>
            </a:r>
          </a:p>
          <a:p>
            <a:pPr eaLnBrk="1" hangingPunct="1">
              <a:buFont typeface="Arial" charset="0"/>
              <a:buChar char="•"/>
            </a:pPr>
            <a:r>
              <a:rPr lang="en-US" altLang="en-US" sz="2800"/>
              <a:t> Cut and sew plants</a:t>
            </a:r>
          </a:p>
          <a:p>
            <a:pPr eaLnBrk="1" hangingPunct="1">
              <a:buFont typeface="Arial" charset="0"/>
              <a:buChar char="•"/>
            </a:pPr>
            <a:r>
              <a:rPr lang="en-US" altLang="en-US" sz="2800"/>
              <a:t> Textile dye facilities</a:t>
            </a:r>
          </a:p>
          <a:p>
            <a:pPr eaLnBrk="1" hangingPunct="1">
              <a:buFont typeface="Arial" charset="0"/>
              <a:buChar char="•"/>
            </a:pPr>
            <a:r>
              <a:rPr lang="en-US" altLang="en-US" sz="2800"/>
              <a:t> Retail stores</a:t>
            </a:r>
          </a:p>
          <a:p>
            <a:pPr eaLnBrk="1" hangingPunct="1">
              <a:buFont typeface="Arial" charset="0"/>
              <a:buChar char="•"/>
            </a:pPr>
            <a:r>
              <a:rPr lang="en-US" altLang="en-US" sz="2800"/>
              <a:t> Government agencies</a:t>
            </a:r>
          </a:p>
          <a:p>
            <a:pPr eaLnBrk="1" hangingPunct="1">
              <a:buFont typeface="Arial" charset="0"/>
              <a:buChar char="•"/>
            </a:pPr>
            <a:r>
              <a:rPr lang="en-US" altLang="en-US" sz="2800"/>
              <a:t> Recycling textiles is EVERYONE’S business!</a:t>
            </a:r>
          </a:p>
        </p:txBody>
      </p:sp>
      <p:sp>
        <p:nvSpPr>
          <p:cNvPr id="15365" name="Text Box 5"/>
          <p:cNvSpPr txBox="1">
            <a:spLocks noChangeArrowheads="1"/>
          </p:cNvSpPr>
          <p:nvPr/>
        </p:nvSpPr>
        <p:spPr bwMode="auto">
          <a:xfrm>
            <a:off x="6591300" y="1104900"/>
            <a:ext cx="25527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9600" b="1" dirty="0">
                <a:solidFill>
                  <a:srgbClr val="00B050"/>
                </a:solidFill>
                <a:latin typeface="Calibri" pitchFamily="34" charset="0"/>
              </a:rPr>
              <a:t>Yes!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500"/>
                                  </p:stCondLst>
                                  <p:childTnLst>
                                    <p:set>
                                      <p:cBhvr>
                                        <p:cTn id="11"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4305" y="1129551"/>
            <a:ext cx="6659459" cy="514594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bwMode="auto">
          <a:xfrm>
            <a:off x="457200" y="1447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dirty="0"/>
              <a:t>SMART Background</a:t>
            </a:r>
            <a:endParaRPr lang="en-US" altLang="en-US" sz="3600" b="1" dirty="0"/>
          </a:p>
        </p:txBody>
      </p:sp>
      <p:sp>
        <p:nvSpPr>
          <p:cNvPr id="17411" name="TextBox 6"/>
          <p:cNvSpPr txBox="1">
            <a:spLocks noChangeArrowheads="1"/>
          </p:cNvSpPr>
          <p:nvPr/>
        </p:nvSpPr>
        <p:spPr bwMode="auto">
          <a:xfrm>
            <a:off x="457200" y="2362200"/>
            <a:ext cx="8305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800" dirty="0"/>
              <a:t> SMART – what does it stand for? </a:t>
            </a:r>
          </a:p>
          <a:p>
            <a:pPr eaLnBrk="1" hangingPunct="1">
              <a:buFont typeface="Arial" charset="0"/>
              <a:buChar char="•"/>
            </a:pPr>
            <a:r>
              <a:rPr lang="en-US" altLang="en-US" sz="2800" dirty="0"/>
              <a:t> Nonprofit trade association, established in 1932</a:t>
            </a:r>
          </a:p>
          <a:p>
            <a:pPr eaLnBrk="1" hangingPunct="1">
              <a:buFont typeface="Arial" charset="0"/>
              <a:buChar char="•"/>
            </a:pPr>
            <a:r>
              <a:rPr lang="en-US" altLang="en-US" sz="2800" dirty="0"/>
              <a:t> For Profit Used clothing, wiping material, fiber companies</a:t>
            </a:r>
          </a:p>
          <a:p>
            <a:pPr eaLnBrk="1" hangingPunct="1">
              <a:buFont typeface="Arial" charset="0"/>
              <a:buChar char="•"/>
            </a:pPr>
            <a:r>
              <a:rPr lang="en-US" altLang="en-US" sz="2800" dirty="0"/>
              <a:t> Nearly 150 companies worldwide</a:t>
            </a:r>
          </a:p>
          <a:p>
            <a:pPr eaLnBrk="1" hangingPunct="1">
              <a:buFont typeface="Arial" charset="0"/>
              <a:buChar char="•"/>
            </a:pPr>
            <a:r>
              <a:rPr lang="en-US" altLang="en-US" sz="2800" dirty="0"/>
              <a:t> Committed to “green” way of life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451BDB-1F83-4671-AD99-D4F84F77F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926" y="1185334"/>
            <a:ext cx="4158147" cy="5384800"/>
          </a:xfrm>
          <a:prstGeom prst="rect">
            <a:avLst/>
          </a:prstGeom>
        </p:spPr>
      </p:pic>
    </p:spTree>
    <p:extLst>
      <p:ext uri="{BB962C8B-B14F-4D97-AF65-F5344CB8AC3E}">
        <p14:creationId xmlns:p14="http://schemas.microsoft.com/office/powerpoint/2010/main" val="62601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1447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dirty="0"/>
              <a:t>SMART’s Vision</a:t>
            </a:r>
            <a:endParaRPr lang="en-US" altLang="en-US" sz="3600" b="1" dirty="0"/>
          </a:p>
        </p:txBody>
      </p:sp>
      <p:sp>
        <p:nvSpPr>
          <p:cNvPr id="18435" name="TextBox 6"/>
          <p:cNvSpPr txBox="1">
            <a:spLocks noChangeArrowheads="1"/>
          </p:cNvSpPr>
          <p:nvPr/>
        </p:nvSpPr>
        <p:spPr bwMode="auto">
          <a:xfrm>
            <a:off x="457200" y="2362200"/>
            <a:ext cx="83058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t>SMART is the leading industry voice promoting high standards and best practices for reuse and recycling of textiles and related secondary materials. </a:t>
            </a:r>
            <a:r>
              <a:rPr lang="en-US" sz="2800"/>
              <a:t>Our members reduce solid waste, by collecting, reclaiming, and “close the loop” by processing, reusing, converting, and distributing these recyclables.</a:t>
            </a:r>
          </a:p>
          <a:p>
            <a:pPr eaLnBrk="1" hangingPunct="1"/>
            <a:endParaRPr lang="en-US" altLang="en-US" sz="2800" dirty="0"/>
          </a:p>
          <a:p>
            <a:pPr eaLnBrk="1" hangingPunct="1"/>
            <a:endParaRPr lang="en-US" altLang="en-US" b="1"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1447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dirty="0"/>
              <a:t>What do SMART Companies Do?</a:t>
            </a:r>
            <a:endParaRPr lang="en-US" altLang="en-US" sz="3600" b="1" dirty="0"/>
          </a:p>
        </p:txBody>
      </p:sp>
      <p:sp>
        <p:nvSpPr>
          <p:cNvPr id="19459" name="TextBox 6"/>
          <p:cNvSpPr txBox="1">
            <a:spLocks noChangeArrowheads="1"/>
          </p:cNvSpPr>
          <p:nvPr/>
        </p:nvSpPr>
        <p:spPr bwMode="auto">
          <a:xfrm>
            <a:off x="457200" y="2362200"/>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800" dirty="0"/>
              <a:t> Pre-consumer market</a:t>
            </a:r>
          </a:p>
          <a:p>
            <a:pPr lvl="1" eaLnBrk="1" hangingPunct="1">
              <a:buFont typeface="Arial" charset="0"/>
              <a:buChar char="•"/>
            </a:pPr>
            <a:r>
              <a:rPr lang="en-US" altLang="en-US" sz="2800" dirty="0"/>
              <a:t> </a:t>
            </a:r>
            <a:r>
              <a:rPr lang="en-US" altLang="en-US" sz="2400" dirty="0"/>
              <a:t>Acquire byproduct from textile/fiber companies</a:t>
            </a:r>
          </a:p>
          <a:p>
            <a:pPr lvl="1" eaLnBrk="1" hangingPunct="1">
              <a:buFont typeface="Arial" charset="0"/>
              <a:buChar char="•"/>
            </a:pPr>
            <a:r>
              <a:rPr lang="en-US" altLang="en-US" sz="2400" dirty="0"/>
              <a:t> Repurpose material for consumer products</a:t>
            </a:r>
          </a:p>
          <a:p>
            <a:pPr lvl="1" eaLnBrk="1" hangingPunct="1">
              <a:buFont typeface="Arial" charset="0"/>
              <a:buChar char="•"/>
            </a:pPr>
            <a:r>
              <a:rPr lang="en-US" altLang="en-US" sz="2400" dirty="0"/>
              <a:t> Wiping cloths, insulation, home furnishings…</a:t>
            </a:r>
          </a:p>
          <a:p>
            <a:pPr lvl="1" eaLnBrk="1" hangingPunct="1"/>
            <a:r>
              <a:rPr lang="en-US" altLang="en-US" sz="2400" dirty="0"/>
              <a:t>  </a:t>
            </a:r>
          </a:p>
          <a:p>
            <a:pPr eaLnBrk="1" hangingPunct="1">
              <a:buFont typeface="Arial" charset="0"/>
              <a:buChar char="•"/>
            </a:pPr>
            <a:r>
              <a:rPr lang="en-US" altLang="en-US" sz="2800" dirty="0"/>
              <a:t> Post-consumer market</a:t>
            </a:r>
          </a:p>
          <a:p>
            <a:pPr lvl="1" eaLnBrk="1" hangingPunct="1">
              <a:buFont typeface="Arial" charset="0"/>
              <a:buChar char="•"/>
            </a:pPr>
            <a:r>
              <a:rPr lang="en-US" altLang="en-US" sz="2800" dirty="0"/>
              <a:t> </a:t>
            </a:r>
            <a:r>
              <a:rPr lang="en-US" altLang="en-US" sz="2400" dirty="0"/>
              <a:t>Acquire textiles from charity &amp; commercial linens</a:t>
            </a:r>
          </a:p>
          <a:p>
            <a:pPr lvl="1" eaLnBrk="1" hangingPunct="1">
              <a:buFont typeface="Arial" charset="0"/>
              <a:buChar char="•"/>
            </a:pPr>
            <a:r>
              <a:rPr lang="en-US" altLang="en-US" sz="2400" dirty="0"/>
              <a:t> Once graded, clothing is recycled for various markets</a:t>
            </a:r>
          </a:p>
          <a:p>
            <a:pPr lvl="1" eaLnBrk="1" hangingPunct="1">
              <a:buFont typeface="Arial" charset="0"/>
              <a:buChar char="•"/>
            </a:pPr>
            <a:r>
              <a:rPr lang="en-US" altLang="en-US" sz="2400" dirty="0"/>
              <a:t> Used clothing, Wiping cloths, insulation…</a:t>
            </a:r>
          </a:p>
          <a:p>
            <a:pPr lvl="1" eaLnBrk="1" hangingPunct="1">
              <a:buFont typeface="Arial" charset="0"/>
              <a:buChar char="•"/>
            </a:pPr>
            <a:endParaRPr lang="en-US" altLang="en-US" sz="2800" dirty="0"/>
          </a:p>
          <a:p>
            <a:pPr lvl="1" eaLnBrk="1" hangingPunct="1"/>
            <a:endParaRPr lang="en-US"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bwMode="auto">
          <a:xfrm>
            <a:off x="457200" y="1143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      </a:t>
            </a:r>
          </a:p>
        </p:txBody>
      </p:sp>
      <p:sp>
        <p:nvSpPr>
          <p:cNvPr id="5123" name="TextBox 6"/>
          <p:cNvSpPr txBox="1">
            <a:spLocks noChangeArrowheads="1"/>
          </p:cNvSpPr>
          <p:nvPr/>
        </p:nvSpPr>
        <p:spPr bwMode="auto">
          <a:xfrm>
            <a:off x="457200" y="1714500"/>
            <a:ext cx="8305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3600" dirty="0"/>
          </a:p>
          <a:p>
            <a:pPr algn="ctr" eaLnBrk="1" hangingPunct="1"/>
            <a:r>
              <a:rPr lang="en-US" altLang="en-US" sz="3600" dirty="0"/>
              <a:t>Your Name</a:t>
            </a:r>
          </a:p>
          <a:p>
            <a:pPr algn="ctr" eaLnBrk="1" hangingPunct="1"/>
            <a:r>
              <a:rPr lang="en-US" altLang="en-US" sz="3600" dirty="0"/>
              <a:t>Your Company Name</a:t>
            </a:r>
          </a:p>
          <a:p>
            <a:pPr algn="ctr" eaLnBrk="1" hangingPunct="1"/>
            <a:r>
              <a:rPr lang="en-US" altLang="en-US" sz="3600" dirty="0"/>
              <a:t>SMART Member</a:t>
            </a:r>
          </a:p>
          <a:p>
            <a:pPr algn="ctr" eaLnBrk="1" hangingPunct="1"/>
            <a:endParaRPr lang="en-US" altLang="en-US" sz="3600" dirty="0"/>
          </a:p>
        </p:txBody>
      </p:sp>
      <p:sp>
        <p:nvSpPr>
          <p:cNvPr id="5124" name="TextBox 6"/>
          <p:cNvSpPr txBox="1">
            <a:spLocks noChangeArrowheads="1"/>
          </p:cNvSpPr>
          <p:nvPr/>
        </p:nvSpPr>
        <p:spPr bwMode="auto">
          <a:xfrm>
            <a:off x="533400" y="4957821"/>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a:t>Dat</a:t>
            </a:r>
            <a:r>
              <a:rPr lang="en-US" altLang="en-US" sz="3600" dirty="0"/>
              <a: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457200" y="1524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dirty="0"/>
              <a:t>How does SMART Recycle?</a:t>
            </a:r>
            <a:endParaRPr lang="en-US" altLang="en-US" sz="3600" b="1" dirty="0"/>
          </a:p>
        </p:txBody>
      </p:sp>
      <p:sp>
        <p:nvSpPr>
          <p:cNvPr id="20483" name="TextBox 6"/>
          <p:cNvSpPr txBox="1">
            <a:spLocks noChangeArrowheads="1"/>
          </p:cNvSpPr>
          <p:nvPr/>
        </p:nvSpPr>
        <p:spPr bwMode="auto">
          <a:xfrm>
            <a:off x="457200" y="2514600"/>
            <a:ext cx="8305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800" dirty="0"/>
              <a:t> Reduce solid waste through life extension </a:t>
            </a:r>
          </a:p>
          <a:p>
            <a:pPr eaLnBrk="1" hangingPunct="1">
              <a:buFont typeface="Arial" charset="0"/>
              <a:buChar char="•"/>
            </a:pPr>
            <a:r>
              <a:rPr lang="en-US" altLang="en-US" sz="2800" dirty="0"/>
              <a:t> Reuse gently worn clothing</a:t>
            </a:r>
          </a:p>
          <a:p>
            <a:pPr eaLnBrk="1" hangingPunct="1">
              <a:buFont typeface="Arial" charset="0"/>
              <a:buChar char="•"/>
            </a:pPr>
            <a:r>
              <a:rPr lang="en-US" altLang="en-US" sz="2800" dirty="0"/>
              <a:t> Repurpose/recycle into wiping cloths</a:t>
            </a:r>
          </a:p>
          <a:p>
            <a:pPr eaLnBrk="1" hangingPunct="1">
              <a:buFont typeface="Arial" charset="0"/>
              <a:buChar char="•"/>
            </a:pPr>
            <a:r>
              <a:rPr lang="en-US" altLang="en-US" sz="2800" dirty="0"/>
              <a:t> Recycle and convert to fiber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bwMode="auto">
          <a:xfrm>
            <a:off x="457200" y="1371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b="1" dirty="0"/>
              <a:t>SMART’s Goals</a:t>
            </a:r>
          </a:p>
        </p:txBody>
      </p:sp>
      <p:sp>
        <p:nvSpPr>
          <p:cNvPr id="21507" name="TextBox 6"/>
          <p:cNvSpPr txBox="1">
            <a:spLocks noChangeArrowheads="1"/>
          </p:cNvSpPr>
          <p:nvPr/>
        </p:nvSpPr>
        <p:spPr bwMode="auto">
          <a:xfrm>
            <a:off x="457200" y="1981200"/>
            <a:ext cx="83058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Calibri" pitchFamily="34" charset="0"/>
              <a:buAutoNum type="arabicPeriod"/>
            </a:pPr>
            <a:r>
              <a:rPr lang="en-US" altLang="en-US" sz="2200" dirty="0"/>
              <a:t>Increase awareness of need to recycle textiles</a:t>
            </a:r>
          </a:p>
          <a:p>
            <a:pPr eaLnBrk="1" hangingPunct="1">
              <a:buFont typeface="Calibri" pitchFamily="34" charset="0"/>
              <a:buAutoNum type="arabicPeriod"/>
            </a:pPr>
            <a:r>
              <a:rPr lang="en-US" altLang="en-US" sz="2200" dirty="0"/>
              <a:t>Increase supply of textiles in marketplace </a:t>
            </a:r>
          </a:p>
          <a:p>
            <a:pPr eaLnBrk="1" hangingPunct="1">
              <a:buFont typeface="Calibri" pitchFamily="34" charset="0"/>
              <a:buAutoNum type="arabicPeriod"/>
            </a:pPr>
            <a:r>
              <a:rPr lang="en-US" altLang="en-US" sz="2200" dirty="0"/>
              <a:t>Decrease the amount of clothing and textiles in landfills  </a:t>
            </a:r>
          </a:p>
          <a:p>
            <a:pPr eaLnBrk="1" hangingPunct="1">
              <a:buFont typeface="Calibri" pitchFamily="34" charset="0"/>
              <a:buAutoNum type="arabicPeriod"/>
            </a:pPr>
            <a:r>
              <a:rPr lang="en-US" altLang="en-US" sz="2200" dirty="0"/>
              <a:t>Offer help and expertise to government in developing programs to promote textile recycling and help find recycling company partners</a:t>
            </a:r>
          </a:p>
          <a:p>
            <a:pPr eaLnBrk="1" hangingPunct="1">
              <a:buFont typeface="Calibri" pitchFamily="34" charset="0"/>
              <a:buAutoNum type="arabicPeriod"/>
            </a:pPr>
            <a:r>
              <a:rPr lang="en-US" altLang="en-US" sz="2200" dirty="0"/>
              <a:t>Reduce cost to municipalities by reducing tipping fees associated with textile waste disposal</a:t>
            </a:r>
          </a:p>
          <a:p>
            <a:pPr eaLnBrk="1" hangingPunct="1">
              <a:buFont typeface="Calibri" pitchFamily="34" charset="0"/>
              <a:buAutoNum type="arabicPeriod"/>
            </a:pPr>
            <a:r>
              <a:rPr lang="en-US" altLang="en-US" sz="2200" dirty="0"/>
              <a:t>Capture remaining 85% of textiles that are not being recycled – Donate, Recycle, Don’t Throw Away. </a:t>
            </a:r>
          </a:p>
          <a:p>
            <a:pPr eaLnBrk="1" hangingPunct="1">
              <a:buFont typeface="Calibri" pitchFamily="34" charset="0"/>
              <a:buAutoNum type="arabicPeriod"/>
            </a:pPr>
            <a:r>
              <a:rPr lang="en-US" altLang="en-US" sz="2200" dirty="0"/>
              <a:t>Educate students about textile recycling through Recycling Rangers program for grades K-5</a:t>
            </a:r>
          </a:p>
          <a:p>
            <a:pPr eaLnBrk="1" hangingPunct="1">
              <a:buFont typeface="Calibri" pitchFamily="34" charset="0"/>
              <a:buAutoNum type="arabicPeriod"/>
            </a:pPr>
            <a:endParaRPr lang="en-US" altLang="en-US" sz="2200" dirty="0"/>
          </a:p>
          <a:p>
            <a:pPr eaLnBrk="1" hangingPunct="1">
              <a:buFont typeface="Calibri" pitchFamily="34" charset="0"/>
              <a:buAutoNum type="arabicPeriod"/>
            </a:pPr>
            <a:endParaRPr lang="en-US" alt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txBox="1">
            <a:spLocks/>
          </p:cNvSpPr>
          <p:nvPr/>
        </p:nvSpPr>
        <p:spPr bwMode="auto">
          <a:xfrm>
            <a:off x="457200" y="14478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800" b="1" dirty="0">
                <a:latin typeface="Calibri" pitchFamily="34" charset="0"/>
              </a:rPr>
              <a:t>Recent SMART Initiatives - Education</a:t>
            </a:r>
          </a:p>
        </p:txBody>
      </p:sp>
      <p:sp>
        <p:nvSpPr>
          <p:cNvPr id="22531" name="TextBox 2"/>
          <p:cNvSpPr txBox="1">
            <a:spLocks noChangeArrowheads="1"/>
          </p:cNvSpPr>
          <p:nvPr/>
        </p:nvSpPr>
        <p:spPr bwMode="auto">
          <a:xfrm>
            <a:off x="457200" y="2146300"/>
            <a:ext cx="8305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500" dirty="0"/>
              <a:t> Lesson Plans for Elementary Students</a:t>
            </a:r>
            <a:br>
              <a:rPr lang="en-US" altLang="en-US" sz="2500" dirty="0"/>
            </a:br>
            <a:r>
              <a:rPr lang="en-US" altLang="en-US" sz="2500" dirty="0"/>
              <a:t>	- Grade Appropriate for students Grades K-5</a:t>
            </a:r>
            <a:br>
              <a:rPr lang="en-US" altLang="en-US" sz="2500" dirty="0"/>
            </a:br>
            <a:r>
              <a:rPr lang="en-US" altLang="en-US" sz="2500" dirty="0"/>
              <a:t>	- Available free from SMART website under 	Educators &amp; Kids</a:t>
            </a:r>
            <a:br>
              <a:rPr lang="en-US" altLang="en-US" sz="2500" dirty="0"/>
            </a:br>
            <a:r>
              <a:rPr lang="en-US" altLang="en-US" sz="2500" dirty="0"/>
              <a:t>	- SMART’s Goal was to reach 1 million students by 	2015. This goal was achieved in March 2015 in 	conjunction with 2014-15 campaign.</a:t>
            </a:r>
          </a:p>
          <a:p>
            <a:pPr eaLnBrk="1" hangingPunct="1"/>
            <a:endParaRPr lang="en-US" altLang="en-US" sz="2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ducation Center_Microsite screenshot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1603375"/>
            <a:ext cx="6699250" cy="44207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077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txBox="1">
            <a:spLocks/>
          </p:cNvSpPr>
          <p:nvPr/>
        </p:nvSpPr>
        <p:spPr bwMode="auto">
          <a:xfrm>
            <a:off x="457200" y="14478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3800" b="1" spc="-150" dirty="0">
                <a:latin typeface="Calibri" pitchFamily="34" charset="0"/>
              </a:rPr>
              <a:t>Recent SMART Initiatives - Communication</a:t>
            </a:r>
          </a:p>
        </p:txBody>
      </p:sp>
      <p:sp>
        <p:nvSpPr>
          <p:cNvPr id="23555" name="TextBox 2"/>
          <p:cNvSpPr txBox="1">
            <a:spLocks noChangeArrowheads="1"/>
          </p:cNvSpPr>
          <p:nvPr/>
        </p:nvSpPr>
        <p:spPr bwMode="auto">
          <a:xfrm>
            <a:off x="457200" y="2146300"/>
            <a:ext cx="83058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500" dirty="0"/>
              <a:t> Television PSA</a:t>
            </a:r>
            <a:br>
              <a:rPr lang="en-US" altLang="en-US" sz="2500" dirty="0"/>
            </a:br>
            <a:r>
              <a:rPr lang="en-US" altLang="en-US" sz="2500" dirty="0"/>
              <a:t>	- Community Recycling of Clothing and Textiles</a:t>
            </a:r>
          </a:p>
          <a:p>
            <a:pPr eaLnBrk="1" hangingPunct="1">
              <a:buFont typeface="Arial" charset="0"/>
              <a:buNone/>
            </a:pPr>
            <a:r>
              <a:rPr lang="en-US" altLang="en-US" sz="2500" dirty="0"/>
              <a:t>	- 60: second spot</a:t>
            </a:r>
          </a:p>
          <a:p>
            <a:pPr eaLnBrk="1" hangingPunct="1">
              <a:buFont typeface="Arial" charset="0"/>
              <a:buChar char="•"/>
            </a:pPr>
            <a:r>
              <a:rPr lang="en-US" altLang="en-US" sz="2500" dirty="0"/>
              <a:t> Radio PSAs</a:t>
            </a:r>
          </a:p>
          <a:p>
            <a:pPr eaLnBrk="1" hangingPunct="1">
              <a:buFont typeface="Arial" charset="0"/>
              <a:buNone/>
            </a:pPr>
            <a:r>
              <a:rPr lang="en-US" altLang="en-US" sz="2500" dirty="0"/>
              <a:t>	- 4 versions, 30:seconds each</a:t>
            </a:r>
          </a:p>
          <a:p>
            <a:pPr eaLnBrk="1" hangingPunct="1">
              <a:buFont typeface="Arial" charset="0"/>
              <a:buNone/>
            </a:pPr>
            <a:r>
              <a:rPr lang="en-US" altLang="en-US" sz="2500" dirty="0"/>
              <a:t>	- Scripts include: Back-to-School;	                  </a:t>
            </a:r>
            <a:br>
              <a:rPr lang="en-US" altLang="en-US" sz="2500" dirty="0"/>
            </a:br>
            <a:r>
              <a:rPr lang="en-US" altLang="en-US" sz="2500" dirty="0"/>
              <a:t>            Earth Day; Spring Cleaning; End-of-the-Semester</a:t>
            </a:r>
          </a:p>
          <a:p>
            <a:pPr marL="342900" indent="-342900" eaLnBrk="1" hangingPunct="1">
              <a:buFont typeface="Arial" panose="020B0604020202020204" pitchFamily="34" charset="0"/>
              <a:buChar char="•"/>
            </a:pPr>
            <a:r>
              <a:rPr lang="en-US" altLang="en-US" sz="2500" dirty="0"/>
              <a:t>Info graphics to help tell story about textile recycling and benefits to environment </a:t>
            </a:r>
          </a:p>
          <a:p>
            <a:pPr marL="342900" indent="-342900" eaLnBrk="1" hangingPunct="1">
              <a:buFont typeface="Arial" panose="020B0604020202020204" pitchFamily="34" charset="0"/>
              <a:buChar char="•"/>
            </a:pPr>
            <a:r>
              <a:rPr lang="en-US" altLang="en-US" sz="2500" dirty="0"/>
              <a:t>SMART Member Locator </a:t>
            </a:r>
          </a:p>
          <a:p>
            <a:pPr eaLnBrk="1" hangingPunct="1"/>
            <a:endParaRPr lang="en-US" altLang="en-US" sz="2500" dirty="0"/>
          </a:p>
          <a:p>
            <a:pPr marL="342900" indent="-342900" eaLnBrk="1" hangingPunct="1">
              <a:buFont typeface="Arial" panose="020B0604020202020204" pitchFamily="34" charset="0"/>
              <a:buChar char="•"/>
            </a:pPr>
            <a:endParaRPr lang="en-US" altLang="en-US" sz="2500" dirty="0"/>
          </a:p>
          <a:p>
            <a:pPr eaLnBrk="1" hangingPunct="1">
              <a:buFont typeface="Arial" charset="0"/>
              <a:buChar char="•"/>
            </a:pPr>
            <a:endParaRPr lang="en-US" altLang="en-US" sz="2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A99A16-CB80-421B-B7E1-834900F19E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76" y="1210733"/>
            <a:ext cx="3938411" cy="5251215"/>
          </a:xfrm>
          <a:prstGeom prst="rect">
            <a:avLst/>
          </a:prstGeom>
        </p:spPr>
      </p:pic>
    </p:spTree>
    <p:extLst>
      <p:ext uri="{BB962C8B-B14F-4D97-AF65-F5344CB8AC3E}">
        <p14:creationId xmlns:p14="http://schemas.microsoft.com/office/powerpoint/2010/main" val="2739112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84"/>
          <a:stretch/>
        </p:blipFill>
        <p:spPr>
          <a:xfrm>
            <a:off x="2970072" y="1200150"/>
            <a:ext cx="3459303" cy="5486401"/>
          </a:xfrm>
          <a:prstGeom prst="rect">
            <a:avLst/>
          </a:prstGeom>
        </p:spPr>
      </p:pic>
    </p:spTree>
    <p:extLst>
      <p:ext uri="{BB962C8B-B14F-4D97-AF65-F5344CB8AC3E}">
        <p14:creationId xmlns:p14="http://schemas.microsoft.com/office/powerpoint/2010/main" val="408166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r>
              <a:rPr lang="en-US" dirty="0"/>
              <a:t>SMART Member Locator</a:t>
            </a:r>
            <a:br>
              <a:rPr lang="en-US" dirty="0"/>
            </a:br>
            <a:r>
              <a:rPr lang="en-US" dirty="0"/>
              <a:t>Listing of SMART Members on </a:t>
            </a:r>
            <a:r>
              <a:rPr lang="en-US" dirty="0">
                <a:hlinkClick r:id="rId2"/>
              </a:rPr>
              <a:t>www.smartasn.org</a:t>
            </a:r>
            <a:br>
              <a:rPr lang="en-US" dirty="0"/>
            </a:br>
            <a:r>
              <a:rPr lang="en-US" dirty="0"/>
              <a:t> Searchable by</a:t>
            </a:r>
            <a:br>
              <a:rPr lang="en-US" dirty="0"/>
            </a:br>
            <a:r>
              <a:rPr lang="en-US" dirty="0"/>
              <a:t>Product Category, Company Name, State &amp; Country </a:t>
            </a:r>
            <a:br>
              <a:rPr lang="en-US" dirty="0"/>
            </a:br>
            <a:r>
              <a:rPr lang="en-US" dirty="0"/>
              <a:t>Available to Public</a:t>
            </a:r>
            <a:br>
              <a:rPr lang="en-US" dirty="0"/>
            </a:br>
            <a:endParaRPr lang="en-US" dirty="0"/>
          </a:p>
        </p:txBody>
      </p:sp>
    </p:spTree>
    <p:extLst>
      <p:ext uri="{BB962C8B-B14F-4D97-AF65-F5344CB8AC3E}">
        <p14:creationId xmlns:p14="http://schemas.microsoft.com/office/powerpoint/2010/main" val="1308073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txBox="1">
            <a:spLocks/>
          </p:cNvSpPr>
          <p:nvPr/>
        </p:nvSpPr>
        <p:spPr bwMode="auto">
          <a:xfrm>
            <a:off x="457200" y="14478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800" b="1" dirty="0">
                <a:latin typeface="Calibri" pitchFamily="34" charset="0"/>
              </a:rPr>
              <a:t>Recent SMART Initiatives - Legislative</a:t>
            </a:r>
          </a:p>
        </p:txBody>
      </p:sp>
      <p:sp>
        <p:nvSpPr>
          <p:cNvPr id="24579" name="TextBox 2"/>
          <p:cNvSpPr txBox="1">
            <a:spLocks noChangeArrowheads="1"/>
          </p:cNvSpPr>
          <p:nvPr/>
        </p:nvSpPr>
        <p:spPr bwMode="auto">
          <a:xfrm>
            <a:off x="457200" y="2146300"/>
            <a:ext cx="8305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500" dirty="0"/>
              <a:t> Clothing Collection Bins in the Community </a:t>
            </a:r>
          </a:p>
          <a:p>
            <a:pPr eaLnBrk="1" hangingPunct="1">
              <a:buFont typeface="Arial" charset="0"/>
              <a:buNone/>
            </a:pPr>
            <a:r>
              <a:rPr lang="en-US" altLang="en-US" sz="2500" dirty="0"/>
              <a:t>	- Clothing Collection Bin Operator Code of Conduct</a:t>
            </a:r>
          </a:p>
          <a:p>
            <a:pPr eaLnBrk="1" hangingPunct="1">
              <a:buFont typeface="Arial" charset="0"/>
              <a:buNone/>
            </a:pPr>
            <a:r>
              <a:rPr lang="en-US" altLang="en-US" sz="2500" dirty="0"/>
              <a:t>	- Draft Ordinance Language</a:t>
            </a:r>
          </a:p>
          <a:p>
            <a:pPr eaLnBrk="1" hangingPunct="1">
              <a:buFont typeface="Arial" charset="0"/>
              <a:buNone/>
            </a:pPr>
            <a:r>
              <a:rPr lang="en-US" altLang="en-US" sz="2500" dirty="0"/>
              <a:t>	- Bin Position Paper</a:t>
            </a:r>
          </a:p>
          <a:p>
            <a:pPr eaLnBrk="1" hangingPunct="1">
              <a:buFont typeface="Arial" charset="0"/>
              <a:buNone/>
            </a:pPr>
            <a:r>
              <a:rPr lang="en-US" altLang="en-US" sz="2500" dirty="0"/>
              <a:t>	- Development of Bin Committee of SMART 	</a:t>
            </a:r>
            <a:br>
              <a:rPr lang="en-US" altLang="en-US" sz="2500" dirty="0"/>
            </a:br>
            <a:r>
              <a:rPr lang="en-US" altLang="en-US" sz="2500" dirty="0"/>
              <a:t>             members to work on proactive efforts in cities </a:t>
            </a:r>
            <a:br>
              <a:rPr lang="en-US" altLang="en-US" sz="2500" dirty="0"/>
            </a:br>
            <a:r>
              <a:rPr lang="en-US" altLang="en-US" sz="2500" dirty="0"/>
              <a:t>             and towns</a:t>
            </a:r>
          </a:p>
          <a:p>
            <a:pPr eaLnBrk="1" hangingPunct="1">
              <a:buFont typeface="Arial" charset="0"/>
              <a:buNone/>
            </a:pPr>
            <a:r>
              <a:rPr lang="en-US" altLang="en-US" sz="2500" dirty="0"/>
              <a:t>	- Municipality Outreach Document</a:t>
            </a:r>
          </a:p>
          <a:p>
            <a:pPr eaLnBrk="1" hangingPunct="1">
              <a:buFont typeface="Arial" charset="0"/>
              <a:buNone/>
            </a:pPr>
            <a:r>
              <a:rPr lang="en-US" altLang="en-US" sz="2500" dirty="0"/>
              <a:t>	- Ongoing outreach to communities about benefits 	of textile recycling and need for reasonable 	regulations</a:t>
            </a:r>
          </a:p>
          <a:p>
            <a:pPr eaLnBrk="1" hangingPunct="1">
              <a:buFont typeface="Arial" charset="0"/>
              <a:buNone/>
            </a:pPr>
            <a:endParaRPr lang="en-US" altLang="en-US" sz="2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1447800"/>
            <a:ext cx="8229600" cy="1143000"/>
          </a:xfrm>
          <a:prstGeom prst="rect">
            <a:avLst/>
          </a:prstGeom>
        </p:spPr>
        <p:txBody>
          <a:bodyPr/>
          <a:lstStyle/>
          <a:p>
            <a:pPr eaLnBrk="0" hangingPunct="0">
              <a:defRPr/>
            </a:pPr>
            <a:r>
              <a:rPr lang="en-US" sz="4400" b="1" dirty="0">
                <a:latin typeface="+mj-lt"/>
                <a:ea typeface="+mj-ea"/>
                <a:cs typeface="+mj-cs"/>
              </a:rPr>
              <a:t>How Can You Help?</a:t>
            </a:r>
            <a:endParaRPr lang="en-US" sz="2400" b="1" dirty="0">
              <a:latin typeface="+mj-lt"/>
              <a:ea typeface="+mj-ea"/>
              <a:cs typeface="+mj-cs"/>
            </a:endParaRPr>
          </a:p>
        </p:txBody>
      </p:sp>
      <p:sp>
        <p:nvSpPr>
          <p:cNvPr id="26627" name="TextBox 2"/>
          <p:cNvSpPr txBox="1">
            <a:spLocks noChangeArrowheads="1"/>
          </p:cNvSpPr>
          <p:nvPr/>
        </p:nvSpPr>
        <p:spPr bwMode="auto">
          <a:xfrm>
            <a:off x="457200" y="2362200"/>
            <a:ext cx="83058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500" dirty="0"/>
              <a:t> Provide convenient collection points</a:t>
            </a:r>
          </a:p>
          <a:p>
            <a:pPr eaLnBrk="1" hangingPunct="1">
              <a:buFont typeface="Arial" charset="0"/>
              <a:buChar char="•"/>
            </a:pPr>
            <a:r>
              <a:rPr lang="en-US" altLang="en-US" sz="2500" dirty="0"/>
              <a:t> Promote textile recycling days</a:t>
            </a:r>
            <a:br>
              <a:rPr lang="en-US" altLang="en-US" sz="2500" dirty="0"/>
            </a:br>
            <a:r>
              <a:rPr lang="en-US" altLang="en-US" sz="2500" dirty="0"/>
              <a:t>	- Earth Day </a:t>
            </a:r>
            <a:r>
              <a:rPr lang="en-US" altLang="en-US" dirty="0"/>
              <a:t>(April 22)</a:t>
            </a:r>
          </a:p>
          <a:p>
            <a:pPr lvl="1" eaLnBrk="1" hangingPunct="1">
              <a:buFont typeface="Arial" charset="0"/>
              <a:buNone/>
            </a:pPr>
            <a:r>
              <a:rPr lang="en-US" altLang="en-US" sz="2500" dirty="0"/>
              <a:t>		- America Recycles Day </a:t>
            </a:r>
            <a:r>
              <a:rPr lang="en-US" altLang="en-US" dirty="0"/>
              <a:t>(November 15)</a:t>
            </a:r>
            <a:endParaRPr lang="en-US" altLang="en-US" sz="2500" dirty="0"/>
          </a:p>
          <a:p>
            <a:pPr lvl="1" eaLnBrk="1" hangingPunct="1">
              <a:buFont typeface="Arial" charset="0"/>
              <a:buNone/>
            </a:pPr>
            <a:r>
              <a:rPr lang="en-US" altLang="en-US" sz="2500" dirty="0"/>
              <a:t>		- End-of-the-Semester</a:t>
            </a:r>
            <a:r>
              <a:rPr lang="en-US" altLang="en-US" dirty="0"/>
              <a:t> (partner with local colleges)</a:t>
            </a:r>
            <a:r>
              <a:rPr lang="en-US" altLang="en-US" sz="2500" dirty="0"/>
              <a:t> </a:t>
            </a:r>
          </a:p>
          <a:p>
            <a:pPr eaLnBrk="1" hangingPunct="1">
              <a:buFont typeface="Arial" charset="0"/>
              <a:buChar char="•"/>
            </a:pPr>
            <a:r>
              <a:rPr lang="en-US" altLang="en-US" sz="2500" dirty="0"/>
              <a:t> Include textile recycling in all public relations and </a:t>
            </a:r>
            <a:br>
              <a:rPr lang="en-US" altLang="en-US" sz="2500" dirty="0"/>
            </a:br>
            <a:r>
              <a:rPr lang="en-US" altLang="en-US" sz="2500" dirty="0"/>
              <a:t>  promotion efforts supporting recycling programs </a:t>
            </a:r>
          </a:p>
          <a:p>
            <a:pPr eaLnBrk="1" hangingPunct="1">
              <a:buFont typeface="Arial" charset="0"/>
              <a:buChar char="•"/>
            </a:pPr>
            <a:r>
              <a:rPr lang="en-US" altLang="en-US" sz="2500" dirty="0"/>
              <a:t> Help educate the recycling public about textile recycling</a:t>
            </a:r>
          </a:p>
          <a:p>
            <a:pPr eaLnBrk="1" hangingPunct="1">
              <a:buFont typeface="Arial" charset="0"/>
              <a:buChar char="•"/>
            </a:pPr>
            <a:r>
              <a:rPr lang="en-US" altLang="en-US" sz="2500" dirty="0"/>
              <a:t> Encourage public agencies to use wiping products made from recycled textiles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457200" y="1498600"/>
            <a:ext cx="8229600" cy="491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dirty="0"/>
              <a:t>Today’s Definition of </a:t>
            </a:r>
            <a:br>
              <a:rPr lang="en-US" altLang="en-US" b="1" dirty="0"/>
            </a:br>
            <a:r>
              <a:rPr lang="en-US" altLang="en-US" b="1" dirty="0"/>
              <a:t>Acceptable Textiles to be Recycled</a:t>
            </a:r>
            <a:br>
              <a:rPr lang="en-US" altLang="en-US" sz="3600" dirty="0"/>
            </a:br>
            <a:br>
              <a:rPr lang="en-US" altLang="en-US" sz="3600" dirty="0"/>
            </a:br>
            <a:r>
              <a:rPr lang="en-US" altLang="en-US" sz="3600" dirty="0"/>
              <a:t>Any clothing, household textile or commercial linen textile as long as it is CLEAN, DRY and has NO ODOR can be reused and recycled.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txBox="1">
            <a:spLocks/>
          </p:cNvSpPr>
          <p:nvPr/>
        </p:nvSpPr>
        <p:spPr bwMode="auto">
          <a:xfrm>
            <a:off x="457200" y="14478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3800" b="1" spc="-150" dirty="0">
                <a:latin typeface="Calibri" pitchFamily="34" charset="0"/>
              </a:rPr>
              <a:t>Recent SMART Initiatives  - </a:t>
            </a:r>
            <a:r>
              <a:rPr lang="en-US" sz="3800" b="1" spc="-150" dirty="0" err="1">
                <a:latin typeface="Calibri" pitchFamily="34" charset="0"/>
              </a:rPr>
              <a:t>ReClothe</a:t>
            </a:r>
            <a:r>
              <a:rPr lang="en-US" sz="3800" b="1" spc="-150" dirty="0">
                <a:latin typeface="Calibri" pitchFamily="34" charset="0"/>
              </a:rPr>
              <a:t> NY</a:t>
            </a:r>
          </a:p>
        </p:txBody>
      </p:sp>
      <p:sp>
        <p:nvSpPr>
          <p:cNvPr id="23555" name="TextBox 2"/>
          <p:cNvSpPr txBox="1">
            <a:spLocks noChangeArrowheads="1"/>
          </p:cNvSpPr>
          <p:nvPr/>
        </p:nvSpPr>
        <p:spPr bwMode="auto">
          <a:xfrm>
            <a:off x="457200" y="2146300"/>
            <a:ext cx="83058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500" dirty="0"/>
              <a:t> Partnership with NYSAR3 and CTR for first ever statewide textile recycling campaign</a:t>
            </a:r>
            <a:br>
              <a:rPr lang="en-US" altLang="en-US" sz="2500" dirty="0"/>
            </a:br>
            <a:r>
              <a:rPr lang="en-US" altLang="en-US" sz="2500" dirty="0"/>
              <a:t>	- </a:t>
            </a:r>
            <a:r>
              <a:rPr lang="en-US" altLang="en-US" sz="2500" dirty="0" err="1"/>
              <a:t>ReClothe</a:t>
            </a:r>
            <a:r>
              <a:rPr lang="en-US" altLang="en-US" sz="2500" dirty="0"/>
              <a:t> NY launched in conjunction with 	America Recycles Day 2014</a:t>
            </a:r>
          </a:p>
          <a:p>
            <a:pPr eaLnBrk="1" hangingPunct="1">
              <a:buFont typeface="Arial" charset="0"/>
              <a:buChar char="•"/>
            </a:pPr>
            <a:r>
              <a:rPr lang="en-US" altLang="en-US" sz="2500" dirty="0"/>
              <a:t> Included PR toolkit for local recycling coordinators to use to conduct outreach to local media about program</a:t>
            </a:r>
          </a:p>
          <a:p>
            <a:pPr eaLnBrk="1" hangingPunct="1">
              <a:buFont typeface="Arial" charset="0"/>
              <a:buChar char="•"/>
            </a:pPr>
            <a:r>
              <a:rPr lang="en-US" altLang="en-US" sz="2500" dirty="0"/>
              <a:t> Developed Operational Manual for Communities to use to help them launch events around campaign</a:t>
            </a:r>
          </a:p>
          <a:p>
            <a:pPr eaLnBrk="1" hangingPunct="1">
              <a:buFont typeface="Arial" charset="0"/>
              <a:buChar char="•"/>
            </a:pPr>
            <a:r>
              <a:rPr lang="en-US" altLang="en-US" sz="2500" dirty="0"/>
              <a:t> Award Winning Program – 2015 EPA Environmental Champion Award – Region II </a:t>
            </a:r>
          </a:p>
        </p:txBody>
      </p:sp>
    </p:spTree>
    <p:extLst>
      <p:ext uri="{BB962C8B-B14F-4D97-AF65-F5344CB8AC3E}">
        <p14:creationId xmlns:p14="http://schemas.microsoft.com/office/powerpoint/2010/main" val="2207869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bwMode="auto">
          <a:xfrm>
            <a:off x="457200" y="142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u="sng"/>
              <a:t>Additional Questions?</a:t>
            </a:r>
            <a:endParaRPr lang="en-US" altLang="en-US" sz="3600" b="1" u="sng"/>
          </a:p>
        </p:txBody>
      </p:sp>
      <p:sp>
        <p:nvSpPr>
          <p:cNvPr id="28675" name="TextBox 6"/>
          <p:cNvSpPr txBox="1">
            <a:spLocks noChangeArrowheads="1"/>
          </p:cNvSpPr>
          <p:nvPr/>
        </p:nvSpPr>
        <p:spPr bwMode="auto">
          <a:xfrm>
            <a:off x="431800" y="3910013"/>
            <a:ext cx="83058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a:t>Contact SMART </a:t>
            </a:r>
            <a:br>
              <a:rPr lang="en-US" altLang="en-US" sz="2000"/>
            </a:br>
            <a:r>
              <a:rPr lang="en-US" altLang="en-US" sz="2000"/>
              <a:t>Jackie King, Executive Director</a:t>
            </a:r>
          </a:p>
          <a:p>
            <a:pPr algn="ctr" eaLnBrk="1" hangingPunct="1"/>
            <a:r>
              <a:rPr lang="en-US" altLang="en-US" sz="2000"/>
              <a:t>443-640-1050 x105</a:t>
            </a:r>
          </a:p>
          <a:p>
            <a:pPr algn="ctr" eaLnBrk="1" hangingPunct="1"/>
            <a:r>
              <a:rPr lang="en-US" altLang="en-US" sz="2000">
                <a:hlinkClick r:id="rId2"/>
              </a:rPr>
              <a:t>jackie@kingmgmt.org</a:t>
            </a:r>
            <a:endParaRPr lang="en-US" altLang="en-US" sz="2000"/>
          </a:p>
          <a:p>
            <a:pPr algn="ctr" eaLnBrk="1" hangingPunct="1"/>
            <a:r>
              <a:rPr lang="en-US" altLang="en-US" sz="2000">
                <a:hlinkClick r:id="rId3"/>
              </a:rPr>
              <a:t>www.SMARTasn.org</a:t>
            </a:r>
            <a:r>
              <a:rPr lang="en-US" altLang="en-US" sz="2000"/>
              <a:t> </a:t>
            </a:r>
          </a:p>
          <a:p>
            <a:pPr algn="ctr" eaLnBrk="1" hangingPunct="1"/>
            <a:r>
              <a:rPr lang="en-US" altLang="en-US" sz="2000"/>
              <a:t>Thank you!</a:t>
            </a:r>
          </a:p>
        </p:txBody>
      </p:sp>
      <p:pic>
        <p:nvPicPr>
          <p:cNvPr id="28676" name="Picture 4" descr="SMART-FINA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9663" y="2879725"/>
            <a:ext cx="44100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675" y="1416050"/>
            <a:ext cx="6448425" cy="830997"/>
          </a:xfrm>
          <a:prstGeom prst="rect">
            <a:avLst/>
          </a:prstGeom>
        </p:spPr>
        <p:txBody>
          <a:bodyPr>
            <a:spAutoFit/>
          </a:bodyPr>
          <a:lstStyle/>
          <a:p>
            <a:pPr>
              <a:defRPr/>
            </a:pPr>
            <a:r>
              <a:rPr lang="en-US" sz="2400" b="1" dirty="0">
                <a:latin typeface="+mn-lt"/>
              </a:rPr>
              <a:t>Acceptable Items to Reuse/Recycle Include</a:t>
            </a:r>
            <a:r>
              <a:rPr lang="en-US" sz="2400" b="1" dirty="0"/>
              <a:t>:</a:t>
            </a:r>
            <a:br>
              <a:rPr lang="en-US" sz="2400" b="1" dirty="0"/>
            </a:br>
            <a:endParaRPr lang="en-US" sz="2400" b="1" dirty="0"/>
          </a:p>
        </p:txBody>
      </p:sp>
      <p:sp>
        <p:nvSpPr>
          <p:cNvPr id="5" name="Rectangle 4"/>
          <p:cNvSpPr/>
          <p:nvPr/>
        </p:nvSpPr>
        <p:spPr>
          <a:xfrm>
            <a:off x="355601" y="2080707"/>
            <a:ext cx="9232899" cy="5316141"/>
          </a:xfrm>
          <a:prstGeom prst="rect">
            <a:avLst/>
          </a:prstGeom>
        </p:spPr>
        <p:txBody>
          <a:bodyPr numCol="3">
            <a:spAutoFit/>
          </a:bodyPr>
          <a:lstStyle/>
          <a:p>
            <a:pPr>
              <a:defRPr/>
            </a:pPr>
            <a:r>
              <a:rPr lang="en-US" dirty="0"/>
              <a:t>Bedding:</a:t>
            </a:r>
          </a:p>
          <a:p>
            <a:pPr>
              <a:defRPr/>
            </a:pPr>
            <a:r>
              <a:rPr lang="en-US" dirty="0"/>
              <a:t>(comforters, sheets, </a:t>
            </a:r>
          </a:p>
          <a:p>
            <a:pPr>
              <a:defRPr/>
            </a:pPr>
            <a:r>
              <a:rPr lang="en-US" dirty="0"/>
              <a:t>pillow cases, blankets) </a:t>
            </a:r>
            <a:br>
              <a:rPr lang="en-US" dirty="0"/>
            </a:br>
            <a:r>
              <a:rPr lang="en-US" dirty="0"/>
              <a:t>Belts </a:t>
            </a:r>
            <a:br>
              <a:rPr lang="en-US" dirty="0"/>
            </a:br>
            <a:r>
              <a:rPr lang="en-US" dirty="0"/>
              <a:t>Boots </a:t>
            </a:r>
            <a:br>
              <a:rPr lang="en-US" dirty="0"/>
            </a:br>
            <a:r>
              <a:rPr lang="en-US" dirty="0"/>
              <a:t>Bras</a:t>
            </a:r>
            <a:br>
              <a:rPr lang="en-US" dirty="0"/>
            </a:br>
            <a:r>
              <a:rPr lang="en-US" dirty="0"/>
              <a:t>Coats </a:t>
            </a:r>
            <a:br>
              <a:rPr lang="en-US" dirty="0"/>
            </a:br>
            <a:r>
              <a:rPr lang="en-US" dirty="0"/>
              <a:t>Curtains/Draperies </a:t>
            </a:r>
            <a:br>
              <a:rPr lang="en-US" dirty="0"/>
            </a:br>
            <a:r>
              <a:rPr lang="en-US" dirty="0"/>
              <a:t>Dresses </a:t>
            </a:r>
            <a:br>
              <a:rPr lang="en-US" dirty="0"/>
            </a:br>
            <a:r>
              <a:rPr lang="en-US" dirty="0"/>
              <a:t>Flip flops </a:t>
            </a:r>
            <a:br>
              <a:rPr lang="en-US" dirty="0"/>
            </a:br>
            <a:r>
              <a:rPr lang="en-US" dirty="0"/>
              <a:t>Halloween costumes</a:t>
            </a:r>
            <a:br>
              <a:rPr lang="en-US" dirty="0"/>
            </a:br>
            <a:r>
              <a:rPr lang="en-US" dirty="0"/>
              <a:t>Hats </a:t>
            </a:r>
            <a:br>
              <a:rPr lang="en-US" dirty="0"/>
            </a:br>
            <a:r>
              <a:rPr lang="en-US" dirty="0"/>
              <a:t>Jackets </a:t>
            </a:r>
            <a:br>
              <a:rPr lang="en-US" dirty="0"/>
            </a:br>
            <a:r>
              <a:rPr lang="en-US" dirty="0"/>
              <a:t>Jeans </a:t>
            </a:r>
            <a:br>
              <a:rPr lang="en-US" dirty="0"/>
            </a:b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Jerseys (sports)</a:t>
            </a:r>
            <a:br>
              <a:rPr lang="en-US" dirty="0"/>
            </a:br>
            <a:r>
              <a:rPr lang="en-US" dirty="0"/>
              <a:t>Napkins (cloth)</a:t>
            </a:r>
            <a:br>
              <a:rPr lang="en-US" dirty="0"/>
            </a:br>
            <a:r>
              <a:rPr lang="en-US" dirty="0"/>
              <a:t>Pajamas </a:t>
            </a:r>
            <a:br>
              <a:rPr lang="en-US" dirty="0"/>
            </a:br>
            <a:r>
              <a:rPr lang="en-US" dirty="0"/>
              <a:t>Pants </a:t>
            </a:r>
            <a:br>
              <a:rPr lang="en-US" dirty="0"/>
            </a:br>
            <a:r>
              <a:rPr lang="en-US" dirty="0"/>
              <a:t>Pet beds &amp; clothing</a:t>
            </a:r>
          </a:p>
          <a:p>
            <a:pPr>
              <a:defRPr/>
            </a:pPr>
            <a:r>
              <a:rPr lang="en-US" dirty="0"/>
              <a:t>Pillows </a:t>
            </a:r>
          </a:p>
          <a:p>
            <a:pPr>
              <a:defRPr/>
            </a:pPr>
            <a:r>
              <a:rPr lang="en-US" dirty="0"/>
              <a:t>Purses </a:t>
            </a:r>
            <a:br>
              <a:rPr lang="en-US" dirty="0"/>
            </a:br>
            <a:r>
              <a:rPr lang="en-US" dirty="0"/>
              <a:t>Scarves </a:t>
            </a:r>
            <a:br>
              <a:rPr lang="en-US" dirty="0"/>
            </a:br>
            <a:r>
              <a:rPr lang="en-US" dirty="0"/>
              <a:t>Shirts </a:t>
            </a:r>
            <a:br>
              <a:rPr lang="en-US" dirty="0"/>
            </a:br>
            <a:r>
              <a:rPr lang="en-US" dirty="0"/>
              <a:t>Shoes (single or in pairs)</a:t>
            </a:r>
            <a:br>
              <a:rPr lang="en-US" dirty="0"/>
            </a:br>
            <a:r>
              <a:rPr lang="en-US" dirty="0"/>
              <a:t>Shorts </a:t>
            </a:r>
            <a:br>
              <a:rPr lang="en-US" dirty="0"/>
            </a:br>
            <a:r>
              <a:rPr lang="en-US" dirty="0"/>
              <a:t>Skirts </a:t>
            </a:r>
            <a:br>
              <a:rPr lang="en-US" dirty="0"/>
            </a:br>
            <a:r>
              <a:rPr lang="en-US" dirty="0"/>
              <a:t>Slippers</a:t>
            </a:r>
            <a:br>
              <a:rPr lang="en-US" dirty="0"/>
            </a:br>
            <a:r>
              <a:rPr lang="en-US" dirty="0"/>
              <a:t>Socks (single or in pairs)</a:t>
            </a:r>
            <a:br>
              <a:rPr lang="en-US" dirty="0"/>
            </a:b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Stuffed animals </a:t>
            </a:r>
            <a:br>
              <a:rPr lang="en-US" dirty="0"/>
            </a:br>
            <a:r>
              <a:rPr lang="en-US" dirty="0"/>
              <a:t>Suits </a:t>
            </a:r>
            <a:br>
              <a:rPr lang="en-US" dirty="0"/>
            </a:br>
            <a:r>
              <a:rPr lang="en-US" dirty="0"/>
              <a:t>Sweaters </a:t>
            </a:r>
            <a:br>
              <a:rPr lang="en-US" dirty="0"/>
            </a:br>
            <a:r>
              <a:rPr lang="en-US" dirty="0"/>
              <a:t>Sweatpants </a:t>
            </a:r>
            <a:br>
              <a:rPr lang="en-US" dirty="0"/>
            </a:br>
            <a:r>
              <a:rPr lang="en-US" dirty="0"/>
              <a:t>Sweatshirts </a:t>
            </a:r>
            <a:br>
              <a:rPr lang="en-US" dirty="0"/>
            </a:br>
            <a:r>
              <a:rPr lang="en-US" dirty="0"/>
              <a:t>Table linens </a:t>
            </a:r>
            <a:br>
              <a:rPr lang="en-US" dirty="0"/>
            </a:br>
            <a:r>
              <a:rPr lang="en-US" dirty="0"/>
              <a:t>Ties </a:t>
            </a:r>
            <a:br>
              <a:rPr lang="en-US" dirty="0"/>
            </a:br>
            <a:r>
              <a:rPr lang="en-US" dirty="0"/>
              <a:t>Towels</a:t>
            </a:r>
            <a:br>
              <a:rPr lang="en-US" dirty="0"/>
            </a:br>
            <a:r>
              <a:rPr lang="en-US" dirty="0"/>
              <a:t>T-shirts </a:t>
            </a:r>
            <a:br>
              <a:rPr lang="en-US" dirty="0"/>
            </a:br>
            <a:r>
              <a:rPr lang="en-US" dirty="0"/>
              <a:t>Undergarments</a:t>
            </a:r>
          </a:p>
          <a:p>
            <a:pPr>
              <a:defRPr/>
            </a:pPr>
            <a:br>
              <a:rPr lang="en-US" sz="1700" dirty="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444500" y="1447800"/>
            <a:ext cx="8229600" cy="461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a:t>Use of the Term “Recycling” Within the Textiles Industries</a:t>
            </a:r>
            <a:br>
              <a:rPr lang="en-US" altLang="en-US"/>
            </a:br>
            <a:br>
              <a:rPr lang="en-US" altLang="en-US" sz="1800"/>
            </a:br>
            <a:r>
              <a:rPr lang="en-US" altLang="en-US" sz="2400"/>
              <a:t>The industry tends to use the words recycled and reused interchangeably.  </a:t>
            </a:r>
            <a:br>
              <a:rPr lang="en-US" altLang="en-US" sz="2400"/>
            </a:br>
            <a:r>
              <a:rPr lang="en-US" altLang="en-US" sz="2400"/>
              <a:t> </a:t>
            </a:r>
            <a:br>
              <a:rPr lang="en-US" altLang="en-US" sz="2400"/>
            </a:br>
            <a:r>
              <a:rPr lang="en-US" altLang="en-US" sz="2400"/>
              <a:t>The clothing that is sold in charity thrift store and sold to developing nations would be considered “reuse” </a:t>
            </a:r>
            <a:br>
              <a:rPr lang="en-US" altLang="en-US" sz="2400"/>
            </a:br>
            <a:r>
              <a:rPr lang="en-US" altLang="en-US" sz="2400"/>
              <a:t> </a:t>
            </a:r>
            <a:br>
              <a:rPr lang="en-US" altLang="en-US" sz="2400"/>
            </a:br>
            <a:r>
              <a:rPr lang="en-US" altLang="en-US" sz="2400"/>
              <a:t>The textiles that are turned into wiping rags and the textiles that are ground up into fiber would  be considered recycled. </a:t>
            </a:r>
            <a:br>
              <a:rPr lang="en-US" altLang="en-US" sz="2000"/>
            </a:br>
            <a:r>
              <a:rPr lang="en-US" altLang="en-US" sz="2000"/>
              <a:t> </a:t>
            </a:r>
            <a:br>
              <a:rPr lang="en-US" altLang="en-US" sz="2000"/>
            </a:br>
            <a:r>
              <a:rPr lang="en-US" altLang="en-US" sz="2000"/>
              <a:t> </a:t>
            </a:r>
            <a:br>
              <a:rPr lang="en-US" altLang="en-US"/>
            </a:b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1447800"/>
            <a:ext cx="8229600" cy="1143000"/>
          </a:xfrm>
          <a:prstGeom prst="rect">
            <a:avLst/>
          </a:prstGeom>
        </p:spPr>
        <p:txBody>
          <a:bodyPr/>
          <a:lstStyle/>
          <a:p>
            <a:pPr eaLnBrk="0" hangingPunct="0">
              <a:defRPr/>
            </a:pPr>
            <a:r>
              <a:rPr lang="en-US" sz="4400" b="1" dirty="0">
                <a:latin typeface="+mj-lt"/>
                <a:ea typeface="+mj-ea"/>
                <a:cs typeface="+mj-cs"/>
              </a:rPr>
              <a:t>Why Recycle Textiles?</a:t>
            </a:r>
            <a:endParaRPr lang="en-US" sz="3600" b="1" dirty="0">
              <a:latin typeface="+mj-lt"/>
              <a:ea typeface="+mj-ea"/>
              <a:cs typeface="+mj-cs"/>
            </a:endParaRPr>
          </a:p>
        </p:txBody>
      </p:sp>
      <p:sp>
        <p:nvSpPr>
          <p:cNvPr id="9219" name="Rectangle 2"/>
          <p:cNvSpPr>
            <a:spLocks noChangeArrowheads="1"/>
          </p:cNvSpPr>
          <p:nvPr/>
        </p:nvSpPr>
        <p:spPr bwMode="auto">
          <a:xfrm>
            <a:off x="546100" y="2514600"/>
            <a:ext cx="7543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defTabSz="457200" eaLnBrk="1" fontAlgn="auto" hangingPunct="1">
              <a:spcBef>
                <a:spcPts val="0"/>
              </a:spcBef>
              <a:spcAft>
                <a:spcPts val="0"/>
              </a:spcAft>
              <a:buFont typeface="Arial" panose="020B0604020202020204" pitchFamily="34" charset="0"/>
              <a:buChar char="•"/>
              <a:defRPr/>
            </a:pPr>
            <a:r>
              <a:rPr lang="en-US" sz="2800" dirty="0"/>
              <a:t>16.22 million tons of textiles were discarded in 2014 or 84%</a:t>
            </a:r>
          </a:p>
          <a:p>
            <a:pPr marL="285750" lvl="0" indent="-285750" defTabSz="457200" eaLnBrk="1" fontAlgn="auto" hangingPunct="1">
              <a:spcBef>
                <a:spcPts val="0"/>
              </a:spcBef>
              <a:spcAft>
                <a:spcPts val="0"/>
              </a:spcAft>
              <a:buFont typeface="Arial" panose="020B0604020202020204" pitchFamily="34" charset="0"/>
              <a:buChar char="•"/>
              <a:defRPr/>
            </a:pPr>
            <a:r>
              <a:rPr lang="en-US" sz="2800" dirty="0"/>
              <a:t>Only 2.62 million tons were reused or recycled or 16%</a:t>
            </a:r>
          </a:p>
          <a:p>
            <a:pPr marL="285750" lvl="0" indent="-285750" defTabSz="457200" eaLnBrk="1" fontAlgn="auto" hangingPunct="1">
              <a:spcBef>
                <a:spcPts val="0"/>
              </a:spcBef>
              <a:spcAft>
                <a:spcPts val="0"/>
              </a:spcAft>
              <a:buFont typeface="Arial" panose="020B0604020202020204" pitchFamily="34" charset="0"/>
              <a:buChar char="•"/>
              <a:defRPr/>
            </a:pPr>
            <a:r>
              <a:rPr lang="en-US" sz="2800" dirty="0"/>
              <a:t>6.3% of landfill waste is comprised of textiles; equals 81 pounds per person thrown away annually</a:t>
            </a:r>
          </a:p>
          <a:p>
            <a:pPr eaLnBrk="1" hangingPunct="1"/>
            <a:endParaRPr lang="en-US" altLang="en-US" sz="2800" dirty="0"/>
          </a:p>
          <a:p>
            <a:pPr eaLnBrk="1" hangingPunct="1"/>
            <a:r>
              <a:rPr lang="en-US" altLang="en-US" sz="1400" dirty="0"/>
              <a:t>Source: EPA report on Advancing Sustainable Materials Management 2014 Fact Sheet and Tables and Figures (Nov. 2016)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bwMode="auto">
          <a:xfrm>
            <a:off x="457200" y="1371600"/>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dirty="0"/>
              <a:t>Why Recycle Textiles?</a:t>
            </a:r>
            <a:endParaRPr lang="en-US" altLang="en-US" sz="3600" b="1" dirty="0"/>
          </a:p>
        </p:txBody>
      </p:sp>
      <p:sp>
        <p:nvSpPr>
          <p:cNvPr id="10243" name="TextBox 6"/>
          <p:cNvSpPr txBox="1">
            <a:spLocks noChangeArrowheads="1"/>
          </p:cNvSpPr>
          <p:nvPr/>
        </p:nvSpPr>
        <p:spPr bwMode="auto">
          <a:xfrm>
            <a:off x="457200" y="2228850"/>
            <a:ext cx="8305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800" dirty="0"/>
              <a:t> Carbon footprint reduction</a:t>
            </a:r>
          </a:p>
          <a:p>
            <a:pPr eaLnBrk="1" hangingPunct="1">
              <a:buFont typeface="Arial" charset="0"/>
              <a:buChar char="•"/>
            </a:pPr>
            <a:r>
              <a:rPr lang="en-US" altLang="en-US" sz="2800" dirty="0"/>
              <a:t> Clean air preservation</a:t>
            </a:r>
          </a:p>
          <a:p>
            <a:pPr eaLnBrk="1" hangingPunct="1">
              <a:buFont typeface="Arial" charset="0"/>
              <a:buChar char="•"/>
            </a:pPr>
            <a:r>
              <a:rPr lang="en-US" altLang="en-US" sz="2800" dirty="0"/>
              <a:t> Reduce energy consumption</a:t>
            </a:r>
          </a:p>
          <a:p>
            <a:pPr eaLnBrk="1" hangingPunct="1">
              <a:buFont typeface="Arial" charset="0"/>
              <a:buChar char="•"/>
            </a:pPr>
            <a:r>
              <a:rPr lang="en-US" altLang="en-US" sz="2800" dirty="0"/>
              <a:t> Water conservation</a:t>
            </a:r>
          </a:p>
          <a:p>
            <a:pPr eaLnBrk="1" hangingPunct="1">
              <a:buFont typeface="Arial" charset="0"/>
              <a:buChar char="•"/>
            </a:pPr>
            <a:r>
              <a:rPr lang="en-US" altLang="en-US" sz="2800" dirty="0"/>
              <a:t> Woodland conservation</a:t>
            </a:r>
          </a:p>
          <a:p>
            <a:pPr eaLnBrk="1" hangingPunct="1"/>
            <a:endParaRPr lang="en-US"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bwMode="auto">
          <a:xfrm>
            <a:off x="457200" y="1371600"/>
            <a:ext cx="8686800" cy="8861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b="1" dirty="0"/>
              <a:t>Beneficial Impact of Recycling Textiles</a:t>
            </a:r>
            <a:endParaRPr lang="en-US" altLang="en-US" sz="3200" b="1" dirty="0"/>
          </a:p>
        </p:txBody>
      </p:sp>
      <p:sp>
        <p:nvSpPr>
          <p:cNvPr id="10243" name="TextBox 6"/>
          <p:cNvSpPr txBox="1">
            <a:spLocks noChangeArrowheads="1"/>
          </p:cNvSpPr>
          <p:nvPr/>
        </p:nvSpPr>
        <p:spPr bwMode="auto">
          <a:xfrm>
            <a:off x="536222" y="2448631"/>
            <a:ext cx="8305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dirty="0"/>
              <a:t>The EPA estimates the current level of recycling on reducing greenhouse gasses</a:t>
            </a:r>
          </a:p>
          <a:p>
            <a:pPr eaLnBrk="1" hangingPunct="1">
              <a:buFont typeface="Arial" charset="0"/>
              <a:buChar char="•"/>
            </a:pPr>
            <a:r>
              <a:rPr lang="en-US" altLang="en-US" sz="2800" dirty="0"/>
              <a:t> Yard Waste = removes 651,000 cars</a:t>
            </a:r>
          </a:p>
          <a:p>
            <a:pPr eaLnBrk="1" hangingPunct="1">
              <a:buFont typeface="Arial" charset="0"/>
              <a:buChar char="•"/>
            </a:pPr>
            <a:r>
              <a:rPr lang="en-US" altLang="en-US" sz="2800" dirty="0"/>
              <a:t> Glass = removes 175,000 cars</a:t>
            </a:r>
          </a:p>
          <a:p>
            <a:pPr eaLnBrk="1" hangingPunct="1">
              <a:buFont typeface="Arial" charset="0"/>
              <a:buChar char="•"/>
            </a:pPr>
            <a:r>
              <a:rPr lang="en-US" altLang="en-US" sz="2800" dirty="0"/>
              <a:t> Plastic = removes 670,000 cars</a:t>
            </a:r>
          </a:p>
          <a:p>
            <a:pPr eaLnBrk="1" hangingPunct="1">
              <a:buFont typeface="Arial" charset="0"/>
              <a:buChar char="•"/>
            </a:pPr>
            <a:r>
              <a:rPr lang="en-US" altLang="en-US" sz="2800" dirty="0"/>
              <a:t> Aluminum = removes 1.3 million cars</a:t>
            </a:r>
          </a:p>
        </p:txBody>
      </p:sp>
      <p:sp>
        <p:nvSpPr>
          <p:cNvPr id="4" name="TextBox 6"/>
          <p:cNvSpPr txBox="1">
            <a:spLocks noChangeArrowheads="1"/>
          </p:cNvSpPr>
          <p:nvPr/>
        </p:nvSpPr>
        <p:spPr bwMode="auto">
          <a:xfrm>
            <a:off x="536222" y="4665486"/>
            <a:ext cx="83058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800" dirty="0"/>
          </a:p>
          <a:p>
            <a:pPr eaLnBrk="1" hangingPunct="1">
              <a:buFont typeface="Arial" charset="0"/>
              <a:buChar char="•"/>
            </a:pPr>
            <a:r>
              <a:rPr lang="en-US" altLang="en-US" sz="2800" dirty="0"/>
              <a:t> Textiles = removes 1.3 million cars</a:t>
            </a:r>
          </a:p>
          <a:p>
            <a:pPr eaLnBrk="1" hangingPunct="1"/>
            <a:endParaRPr lang="en-US" altLang="en-US" sz="1400" dirty="0"/>
          </a:p>
          <a:p>
            <a:pPr eaLnBrk="1" hangingPunct="1"/>
            <a:r>
              <a:rPr lang="en-US" altLang="en-US" sz="1400" dirty="0" err="1"/>
              <a:t>Source:EPA</a:t>
            </a:r>
            <a:r>
              <a:rPr lang="en-US" altLang="en-US" sz="1400" dirty="0"/>
              <a:t> report on Advancing Sustainable Materials Management 2014 Fact Sheet</a:t>
            </a:r>
          </a:p>
          <a:p>
            <a:pPr eaLnBrk="1" hangingPunct="1"/>
            <a:r>
              <a:rPr lang="en-US" altLang="en-US" sz="1400" dirty="0"/>
              <a:t>(Nov. 2016)  Table 5. Page 15. </a:t>
            </a:r>
          </a:p>
          <a:p>
            <a:pPr eaLnBrk="1" hangingPunct="1"/>
            <a:endParaRPr lang="en-US" altLang="en-US" sz="2800" dirty="0"/>
          </a:p>
        </p:txBody>
      </p:sp>
    </p:spTree>
    <p:extLst>
      <p:ext uri="{BB962C8B-B14F-4D97-AF65-F5344CB8AC3E}">
        <p14:creationId xmlns:p14="http://schemas.microsoft.com/office/powerpoint/2010/main" val="183366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349" y="1238549"/>
            <a:ext cx="4562476" cy="5533726"/>
          </a:xfrm>
          <a:prstGeom prst="rect">
            <a:avLst/>
          </a:prstGeom>
        </p:spPr>
      </p:pic>
    </p:spTree>
    <p:extLst>
      <p:ext uri="{BB962C8B-B14F-4D97-AF65-F5344CB8AC3E}">
        <p14:creationId xmlns:p14="http://schemas.microsoft.com/office/powerpoint/2010/main" val="1369554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3622</TotalTime>
  <Words>745</Words>
  <Application>Microsoft Office PowerPoint</Application>
  <PresentationFormat>On-screen Show (4:3)</PresentationFormat>
  <Paragraphs>156</Paragraphs>
  <Slides>31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      </vt:lpstr>
      <vt:lpstr>      </vt:lpstr>
      <vt:lpstr>Today’s Definition of  Acceptable Textiles to be Recycled  Any clothing, household textile or commercial linen textile as long as it is CLEAN, DRY and has NO ODOR can be reused and recycled.</vt:lpstr>
      <vt:lpstr>PowerPoint Presentation</vt:lpstr>
      <vt:lpstr>Use of the Term “Recycling” Within the Textiles Industries  The industry tends to use the words recycled and reused interchangeably.     The clothing that is sold in charity thrift store and sold to developing nations would be considered “reuse”    The textiles that are turned into wiping rags and the textiles that are ground up into fiber would  be considered recycled.      </vt:lpstr>
      <vt:lpstr>PowerPoint Presentation</vt:lpstr>
      <vt:lpstr>Why Recycle Textiles?</vt:lpstr>
      <vt:lpstr>Beneficial Impact of Recycling Textiles</vt:lpstr>
      <vt:lpstr>PowerPoint Presentation</vt:lpstr>
      <vt:lpstr>Where Does Recycled Clothing Go?</vt:lpstr>
      <vt:lpstr>Can Textiles Be Recycled? </vt:lpstr>
      <vt:lpstr>How Are Textiles Reuse &amp; Recycling Industries Different Today?  The industry (process) has not changed in hundreds of years. What has changed is the industry is becoming more transparent and now being recognized by both Charities and regulators as having a positive environmental impact as a recyclable and an  economic sector. </vt:lpstr>
      <vt:lpstr>Textile Recycling Drives Economy</vt:lpstr>
      <vt:lpstr>Can Businesses Recycle Textiles? </vt:lpstr>
      <vt:lpstr>PowerPoint Presentation</vt:lpstr>
      <vt:lpstr>SMART Background</vt:lpstr>
      <vt:lpstr>PowerPoint Presentation</vt:lpstr>
      <vt:lpstr>SMART’s Vision</vt:lpstr>
      <vt:lpstr>What do SMART Companies Do?</vt:lpstr>
      <vt:lpstr>How does SMART Recycle?</vt:lpstr>
      <vt:lpstr>SMART’s Goals</vt:lpstr>
      <vt:lpstr>PowerPoint Presentation</vt:lpstr>
      <vt:lpstr>PowerPoint Presentation</vt:lpstr>
      <vt:lpstr>PowerPoint Presentation</vt:lpstr>
      <vt:lpstr>PowerPoint Presentation</vt:lpstr>
      <vt:lpstr>PowerPoint Presentation</vt:lpstr>
      <vt:lpstr>  SMART Member Locator Listing of SMART Members on www.smartasn.org  Searchable by Product Category, Company Name, State &amp; Country  Available to Public </vt:lpstr>
      <vt:lpstr>PowerPoint Presentation</vt:lpstr>
      <vt:lpstr>PowerPoint Presentation</vt:lpstr>
      <vt:lpstr>PowerPoint Presentation</vt:lpstr>
      <vt:lpstr>Additional 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careydonnnelly</dc:creator>
  <cp:lastModifiedBy>Jackie King</cp:lastModifiedBy>
  <cp:revision>189</cp:revision>
  <cp:lastPrinted>2015-04-15T20:54:55Z</cp:lastPrinted>
  <dcterms:created xsi:type="dcterms:W3CDTF">2008-10-08T18:18:22Z</dcterms:created>
  <dcterms:modified xsi:type="dcterms:W3CDTF">2017-12-07T18:31:48Z</dcterms:modified>
</cp:coreProperties>
</file>